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Canva Sans Bold Italics" panose="020B0604020202020204" charset="0"/>
      <p:regular r:id="rId30"/>
    </p:embeddedFont>
    <p:embeddedFont>
      <p:font typeface="HK Grotesk" panose="020B0604020202020204" charset="0"/>
      <p:regular r:id="rId31"/>
    </p:embeddedFont>
    <p:embeddedFont>
      <p:font typeface="HK Grotesk Bold" panose="020B0604020202020204" charset="0"/>
      <p:regular r:id="rId32"/>
    </p:embeddedFont>
    <p:embeddedFont>
      <p:font typeface="Open Sans" panose="020B0606030504020204" pitchFamily="34" charset="0"/>
      <p:regular r:id="rId33"/>
    </p:embeddedFont>
    <p:embeddedFont>
      <p:font typeface="Open Sans Bold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120" y="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693014" y="-1106859"/>
            <a:ext cx="12500768" cy="1250071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-5400000">
            <a:off x="546454" y="7751947"/>
            <a:ext cx="983543" cy="0"/>
          </a:xfrm>
          <a:prstGeom prst="line">
            <a:avLst/>
          </a:prstGeom>
          <a:ln w="19050" cap="flat">
            <a:solidFill>
              <a:srgbClr val="4FACC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35726" y="7454449"/>
            <a:ext cx="7547247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</a:pPr>
            <a:r>
              <a:rPr lang="en-US" sz="3200">
                <a:solidFill>
                  <a:srgbClr val="F4F6FC"/>
                </a:solidFill>
                <a:latin typeface="HK Grotesk"/>
                <a:ea typeface="HK Grotesk"/>
                <a:cs typeface="HK Grotesk"/>
                <a:sym typeface="HK Grotesk"/>
              </a:rPr>
              <a:t>Analysis by Ebubechukwu Nwoke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520484"/>
            <a:ext cx="7854272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86"/>
              </a:lnSpc>
            </a:pPr>
            <a:r>
              <a:rPr lang="en-US" sz="7989" b="1" spc="87">
                <a:solidFill>
                  <a:srgbClr val="F4F6FC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REVISITING THE 2022/23 TEAMS OF THE SEASON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24950" y="-588433"/>
            <a:ext cx="0" cy="1310748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82967" y="2924040"/>
            <a:ext cx="2219460" cy="2918877"/>
            <a:chOff x="0" y="0"/>
            <a:chExt cx="2959280" cy="389183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959280" cy="2959280"/>
              <a:chOff x="0" y="0"/>
              <a:chExt cx="13716000" cy="13716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6177" r="-26177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2921180"/>
              <a:ext cx="2959280" cy="97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Nicolas Gonzalez (70.6%)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020584" y="2924040"/>
            <a:ext cx="2379826" cy="2918877"/>
            <a:chOff x="0" y="0"/>
            <a:chExt cx="3173101" cy="3891836"/>
          </a:xfrm>
        </p:grpSpPr>
        <p:grpSp>
          <p:nvGrpSpPr>
            <p:cNvPr id="8" name="Group 8"/>
            <p:cNvGrpSpPr/>
            <p:nvPr/>
          </p:nvGrpSpPr>
          <p:grpSpPr>
            <a:xfrm>
              <a:off x="106911" y="0"/>
              <a:ext cx="2959280" cy="2959280"/>
              <a:chOff x="0" y="0"/>
              <a:chExt cx="13716000" cy="13716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4385" t="-26192" r="-22579" b="-20773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2921180"/>
              <a:ext cx="3173101" cy="97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Tanguy Ndombele (68.4%)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82967" y="6339423"/>
            <a:ext cx="2219460" cy="2918877"/>
            <a:chOff x="0" y="0"/>
            <a:chExt cx="2959280" cy="389183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959280" cy="2959280"/>
              <a:chOff x="0" y="0"/>
              <a:chExt cx="13716000" cy="13716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996" r="-3899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2921180"/>
              <a:ext cx="2959280" cy="97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Iker Munain (64.7%)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67773" y="3064361"/>
            <a:ext cx="2219460" cy="2918877"/>
            <a:chOff x="0" y="0"/>
            <a:chExt cx="2959280" cy="389183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959280" cy="2959280"/>
              <a:chOff x="0" y="0"/>
              <a:chExt cx="13716000" cy="13716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77134" t="-2861" r="-69973" b="-93027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2921180"/>
              <a:ext cx="2959280" cy="97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Chidera Ejuke (8.41 per90)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085573" y="3064361"/>
            <a:ext cx="2219460" cy="2918877"/>
            <a:chOff x="0" y="0"/>
            <a:chExt cx="2959280" cy="389183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959280" cy="2959280"/>
              <a:chOff x="0" y="0"/>
              <a:chExt cx="13716000" cy="13716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395" r="-36877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2921180"/>
              <a:ext cx="2959280" cy="97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Sofiane Boufal (8.28 per90)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967773" y="6339423"/>
            <a:ext cx="2219460" cy="2918877"/>
            <a:chOff x="0" y="0"/>
            <a:chExt cx="2959280" cy="389183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959280" cy="2959280"/>
              <a:chOff x="0" y="0"/>
              <a:chExt cx="13716000" cy="13716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73567" t="-5491" r="-140547" b="-130094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0" y="2921180"/>
              <a:ext cx="2959280" cy="97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Rayan Cherki (8.18 per90)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100767" y="6423942"/>
            <a:ext cx="2219460" cy="2918877"/>
            <a:chOff x="0" y="0"/>
            <a:chExt cx="2959280" cy="389183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959280" cy="2959280"/>
              <a:chOff x="0" y="0"/>
              <a:chExt cx="13716000" cy="137160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02964" t="-29703" r="-71420" b="-53105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2921180"/>
              <a:ext cx="2959280" cy="97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Wesley Said (63.6%)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085573" y="6339423"/>
            <a:ext cx="2219460" cy="2918877"/>
            <a:chOff x="0" y="0"/>
            <a:chExt cx="2959280" cy="389183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2959280" cy="2959280"/>
              <a:chOff x="0" y="0"/>
              <a:chExt cx="13716000" cy="137160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5046" r="-2504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2921180"/>
              <a:ext cx="2959280" cy="97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9"/>
                </a:lnSpc>
              </a:pPr>
              <a:r>
                <a:rPr lang="en-US" sz="2135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Vinicius Jr.  (8.10 per90)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982967" y="952500"/>
            <a:ext cx="5337260" cy="1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98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4 Most Successful Dribblers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967773" y="952500"/>
            <a:ext cx="5337260" cy="1391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</a:pPr>
            <a:r>
              <a:rPr lang="en-US" sz="3986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4 Most    Frequent Dribblers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254333"/>
            <a:ext cx="10374024" cy="6003967"/>
          </a:xfrm>
          <a:custGeom>
            <a:avLst/>
            <a:gdLst/>
            <a:ahLst/>
            <a:cxnLst/>
            <a:rect l="l" t="t" r="r" b="b"/>
            <a:pathLst>
              <a:path w="10374024" h="6003967">
                <a:moveTo>
                  <a:pt x="0" y="0"/>
                </a:moveTo>
                <a:lnTo>
                  <a:pt x="10374024" y="0"/>
                </a:lnTo>
                <a:lnTo>
                  <a:pt x="10374024" y="6003967"/>
                </a:lnTo>
                <a:lnTo>
                  <a:pt x="0" y="6003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335608" y="3254333"/>
            <a:ext cx="1829492" cy="2386735"/>
            <a:chOff x="0" y="0"/>
            <a:chExt cx="2439323" cy="318231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2439323" cy="2439323"/>
              <a:chOff x="0" y="0"/>
              <a:chExt cx="13716000" cy="13716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136" r="-25136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2410748"/>
              <a:ext cx="2439323" cy="77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1"/>
                </a:lnSpc>
              </a:pPr>
              <a:r>
                <a:rPr lang="en-US" sz="170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Rayan Cherki (1.98 TOCoeff)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5403350" y="6256317"/>
            <a:ext cx="1829492" cy="2386735"/>
            <a:chOff x="0" y="0"/>
            <a:chExt cx="2439323" cy="3182313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439323" cy="2439323"/>
              <a:chOff x="0" y="0"/>
              <a:chExt cx="13716000" cy="13716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65386" t="-961" r="-37294" b="-41862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2410748"/>
              <a:ext cx="2439323" cy="77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1"/>
                </a:lnSpc>
              </a:pPr>
              <a:r>
                <a:rPr lang="en-US" sz="170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Lionel Messi  (1.81 TOCoeff)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429808" y="3254333"/>
            <a:ext cx="1829492" cy="2386735"/>
            <a:chOff x="0" y="0"/>
            <a:chExt cx="2439323" cy="3182313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439323" cy="2439323"/>
              <a:chOff x="0" y="0"/>
              <a:chExt cx="13716000" cy="13716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39408" t="-29040" r="-70541" b="-93878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2410748"/>
              <a:ext cx="2439323" cy="77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1"/>
                </a:lnSpc>
              </a:pPr>
              <a:r>
                <a:rPr lang="en-US" sz="170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Leroy Sane      (1.9 TOCoeff)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177346" y="6256317"/>
            <a:ext cx="2146015" cy="2386735"/>
            <a:chOff x="0" y="0"/>
            <a:chExt cx="2861354" cy="3182313"/>
          </a:xfrm>
        </p:grpSpPr>
        <p:grpSp>
          <p:nvGrpSpPr>
            <p:cNvPr id="16" name="Group 16"/>
            <p:cNvGrpSpPr/>
            <p:nvPr/>
          </p:nvGrpSpPr>
          <p:grpSpPr>
            <a:xfrm>
              <a:off x="211015" y="0"/>
              <a:ext cx="2439323" cy="2439323"/>
              <a:chOff x="0" y="0"/>
              <a:chExt cx="13716000" cy="13716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716000" cy="13716000"/>
              </a:xfrm>
              <a:custGeom>
                <a:avLst/>
                <a:gdLst/>
                <a:ahLst/>
                <a:cxnLst/>
                <a:rect l="l" t="t" r="r" b="b"/>
                <a:pathLst>
                  <a:path w="13716000" h="13716000">
                    <a:moveTo>
                      <a:pt x="6858000" y="0"/>
                    </a:moveTo>
                    <a:cubicBezTo>
                      <a:pt x="3070431" y="0"/>
                      <a:pt x="0" y="3070431"/>
                      <a:pt x="0" y="6858000"/>
                    </a:cubicBezTo>
                    <a:cubicBezTo>
                      <a:pt x="0" y="10645569"/>
                      <a:pt x="3070431" y="13716000"/>
                      <a:pt x="6858000" y="13716000"/>
                    </a:cubicBezTo>
                    <a:cubicBezTo>
                      <a:pt x="10645569" y="13716000"/>
                      <a:pt x="13716000" y="10645569"/>
                      <a:pt x="13716000" y="6858000"/>
                    </a:cubicBezTo>
                    <a:cubicBezTo>
                      <a:pt x="13716000" y="3070431"/>
                      <a:pt x="10645569" y="0"/>
                      <a:pt x="68580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51791" t="-3844" r="-48573" b="-20381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2410748"/>
              <a:ext cx="2861354" cy="771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81"/>
                </a:lnSpc>
              </a:pPr>
              <a:r>
                <a:rPr lang="en-US" sz="1701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Allan Saint-Maximin (1.83 TOCoeff)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819028" y="1100235"/>
            <a:ext cx="1264994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Most Dangrous Dribblers in Europe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905023"/>
            <a:ext cx="11097427" cy="6353277"/>
          </a:xfrm>
          <a:custGeom>
            <a:avLst/>
            <a:gdLst/>
            <a:ahLst/>
            <a:cxnLst/>
            <a:rect l="l" t="t" r="r" b="b"/>
            <a:pathLst>
              <a:path w="11097427" h="6353277">
                <a:moveTo>
                  <a:pt x="0" y="0"/>
                </a:moveTo>
                <a:lnTo>
                  <a:pt x="11097427" y="0"/>
                </a:lnTo>
                <a:lnTo>
                  <a:pt x="11097427" y="6353277"/>
                </a:lnTo>
                <a:lnTo>
                  <a:pt x="0" y="6353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126127" y="2905023"/>
            <a:ext cx="5133173" cy="6353277"/>
            <a:chOff x="0" y="0"/>
            <a:chExt cx="795263" cy="9842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5263" cy="984289"/>
            </a:xfrm>
            <a:custGeom>
              <a:avLst/>
              <a:gdLst/>
              <a:ahLst/>
              <a:cxnLst/>
              <a:rect l="l" t="t" r="r" b="b"/>
              <a:pathLst>
                <a:path w="795263" h="984289">
                  <a:moveTo>
                    <a:pt x="0" y="0"/>
                  </a:moveTo>
                  <a:lnTo>
                    <a:pt x="795263" y="0"/>
                  </a:lnTo>
                  <a:lnTo>
                    <a:pt x="795263" y="984289"/>
                  </a:lnTo>
                  <a:lnTo>
                    <a:pt x="0" y="984289"/>
                  </a:lnTo>
                  <a:close/>
                </a:path>
              </a:pathLst>
            </a:custGeom>
            <a:blipFill>
              <a:blip r:embed="rId3"/>
              <a:stretch>
                <a:fillRect l="-20755" r="-995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47149" y="962025"/>
            <a:ext cx="13793703" cy="62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</a:pPr>
            <a:r>
              <a:rPr lang="en-US" sz="3654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Linear Modeling: Predicting Erling Haaland’s Final Goal Tally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93718" y="2324633"/>
            <a:ext cx="93673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Erling Haaland’s GA Over First 22 Gameweeks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2249786"/>
          </a:xfrm>
          <a:custGeom>
            <a:avLst/>
            <a:gdLst/>
            <a:ahLst/>
            <a:cxnLst/>
            <a:rect l="l" t="t" r="r" b="b"/>
            <a:pathLst>
              <a:path w="16230600" h="2249786">
                <a:moveTo>
                  <a:pt x="0" y="0"/>
                </a:moveTo>
                <a:lnTo>
                  <a:pt x="16230600" y="0"/>
                </a:lnTo>
                <a:lnTo>
                  <a:pt x="16230600" y="2249786"/>
                </a:lnTo>
                <a:lnTo>
                  <a:pt x="0" y="2249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3278486"/>
            <a:ext cx="16230600" cy="4889468"/>
          </a:xfrm>
          <a:custGeom>
            <a:avLst/>
            <a:gdLst/>
            <a:ahLst/>
            <a:cxnLst/>
            <a:rect l="l" t="t" r="r" b="b"/>
            <a:pathLst>
              <a:path w="16230600" h="4889468">
                <a:moveTo>
                  <a:pt x="0" y="0"/>
                </a:moveTo>
                <a:lnTo>
                  <a:pt x="16230600" y="0"/>
                </a:lnTo>
                <a:lnTo>
                  <a:pt x="16230600" y="4889468"/>
                </a:lnTo>
                <a:lnTo>
                  <a:pt x="0" y="4889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2307984" y="8167954"/>
            <a:ext cx="13672033" cy="513715"/>
            <a:chOff x="0" y="0"/>
            <a:chExt cx="18229377" cy="684953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7026672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 i="1">
                  <a:solidFill>
                    <a:srgbClr val="FFFFFF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Model Prediction: 52 G/A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258341" y="-66675"/>
              <a:ext cx="7971036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b="1" i="1">
                  <a:solidFill>
                    <a:srgbClr val="FFFFFF"/>
                  </a:solidFill>
                  <a:latin typeface="Canva Sans Bold Italics"/>
                  <a:ea typeface="Canva Sans Bold Italics"/>
                  <a:cs typeface="Canva Sans Bold Italics"/>
                  <a:sym typeface="Canva Sans Bold Italics"/>
                </a:rPr>
                <a:t>Haaland’s EoS Total: 44 G/A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6442617" y="3947285"/>
            <a:ext cx="178218" cy="168821"/>
          </a:xfrm>
          <a:custGeom>
            <a:avLst/>
            <a:gdLst/>
            <a:ahLst/>
            <a:cxnLst/>
            <a:rect l="l" t="t" r="r" b="b"/>
            <a:pathLst>
              <a:path w="178218" h="168821">
                <a:moveTo>
                  <a:pt x="0" y="0"/>
                </a:moveTo>
                <a:lnTo>
                  <a:pt x="178218" y="0"/>
                </a:lnTo>
                <a:lnTo>
                  <a:pt x="178218" y="168821"/>
                </a:lnTo>
                <a:lnTo>
                  <a:pt x="0" y="168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88219" y="3998075"/>
            <a:ext cx="2168023" cy="216802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55945" t="-55237" r="-57007" b="-577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729121"/>
            <a:ext cx="162306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Across Top 5 Leagues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788" y="1682327"/>
            <a:ext cx="15306424" cy="1127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35"/>
              </a:lnSpc>
            </a:pPr>
            <a:r>
              <a:rPr lang="en-US" sz="794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Revised Teams Of The Season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059988" y="3998075"/>
            <a:ext cx="2168023" cy="21680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136" r="-251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31758" y="3998075"/>
            <a:ext cx="2168023" cy="21680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5136" r="-251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24104" y="6270371"/>
            <a:ext cx="2168023" cy="216802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3333" r="-33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494712" y="6270371"/>
            <a:ext cx="2168023" cy="216802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5136" r="-251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7482" y="701265"/>
            <a:ext cx="7407423" cy="6814830"/>
          </a:xfrm>
          <a:custGeom>
            <a:avLst/>
            <a:gdLst/>
            <a:ahLst/>
            <a:cxnLst/>
            <a:rect l="l" t="t" r="r" b="b"/>
            <a:pathLst>
              <a:path w="7407423" h="6814830">
                <a:moveTo>
                  <a:pt x="0" y="0"/>
                </a:moveTo>
                <a:lnTo>
                  <a:pt x="7407423" y="0"/>
                </a:lnTo>
                <a:lnTo>
                  <a:pt x="7407423" y="6814830"/>
                </a:lnTo>
                <a:lnTo>
                  <a:pt x="0" y="6814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73192" y="7516095"/>
            <a:ext cx="8556003" cy="2113537"/>
          </a:xfrm>
          <a:custGeom>
            <a:avLst/>
            <a:gdLst/>
            <a:ahLst/>
            <a:cxnLst/>
            <a:rect l="l" t="t" r="r" b="b"/>
            <a:pathLst>
              <a:path w="8556003" h="2113537">
                <a:moveTo>
                  <a:pt x="0" y="0"/>
                </a:moveTo>
                <a:lnTo>
                  <a:pt x="8556003" y="0"/>
                </a:lnTo>
                <a:lnTo>
                  <a:pt x="8556003" y="2113536"/>
                </a:lnTo>
                <a:lnTo>
                  <a:pt x="0" y="211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76509" y="890058"/>
            <a:ext cx="417139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Steps Taken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5751" y="1777153"/>
            <a:ext cx="6850296" cy="7470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7639" lvl="1" indent="-303819" algn="l">
              <a:lnSpc>
                <a:spcPts val="3940"/>
              </a:lnSpc>
              <a:buAutoNum type="arabicPeriod"/>
            </a:pPr>
            <a:r>
              <a:rPr lang="en-US" sz="281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Separate Players into their position Classes</a:t>
            </a:r>
          </a:p>
          <a:p>
            <a:pPr marL="607639" lvl="1" indent="-303819" algn="l">
              <a:lnSpc>
                <a:spcPts val="3940"/>
              </a:lnSpc>
              <a:buAutoNum type="arabicPeriod"/>
            </a:pPr>
            <a:r>
              <a:rPr lang="en-US" sz="281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Adjust all numeric stats, making them a Z score compared to the mean of the stat’s subset</a:t>
            </a:r>
          </a:p>
          <a:p>
            <a:pPr marL="607639" lvl="1" indent="-303819" algn="l">
              <a:lnSpc>
                <a:spcPts val="3940"/>
              </a:lnSpc>
              <a:buAutoNum type="arabicPeriod"/>
            </a:pPr>
            <a:r>
              <a:rPr lang="en-US" sz="281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Pick the most important stats and weight them accordingly</a:t>
            </a:r>
          </a:p>
          <a:p>
            <a:pPr marL="607639" lvl="1" indent="-303819" algn="l">
              <a:lnSpc>
                <a:spcPts val="3940"/>
              </a:lnSpc>
              <a:buAutoNum type="arabicPeriod"/>
            </a:pPr>
            <a:r>
              <a:rPr lang="en-US" sz="281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Add those values and rank every player's final score</a:t>
            </a:r>
          </a:p>
          <a:p>
            <a:pPr marL="607639" lvl="1" indent="-303819" algn="l">
              <a:lnSpc>
                <a:spcPts val="3940"/>
              </a:lnSpc>
              <a:buAutoNum type="arabicPeriod"/>
            </a:pPr>
            <a:r>
              <a:rPr lang="en-US" sz="281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Take the top 5 from each position class and make a starting XI based on that pool</a:t>
            </a:r>
          </a:p>
          <a:p>
            <a:pPr marL="607639" lvl="1" indent="-303819" algn="l">
              <a:lnSpc>
                <a:spcPts val="3940"/>
              </a:lnSpc>
              <a:buAutoNum type="arabicPeriod"/>
            </a:pPr>
            <a:r>
              <a:rPr lang="en-US" sz="281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For OVR TOTS, use the UEFA League Index to fairly weigh in the difficulty of different leagues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8368" y="1028700"/>
            <a:ext cx="8125632" cy="2612788"/>
          </a:xfrm>
          <a:custGeom>
            <a:avLst/>
            <a:gdLst/>
            <a:ahLst/>
            <a:cxnLst/>
            <a:rect l="l" t="t" r="r" b="b"/>
            <a:pathLst>
              <a:path w="8125632" h="2612788">
                <a:moveTo>
                  <a:pt x="0" y="0"/>
                </a:moveTo>
                <a:lnTo>
                  <a:pt x="8125632" y="0"/>
                </a:lnTo>
                <a:lnTo>
                  <a:pt x="8125632" y="2612788"/>
                </a:lnTo>
                <a:lnTo>
                  <a:pt x="0" y="2612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29804" y="1028700"/>
            <a:ext cx="7729496" cy="2612788"/>
          </a:xfrm>
          <a:custGeom>
            <a:avLst/>
            <a:gdLst/>
            <a:ahLst/>
            <a:cxnLst/>
            <a:rect l="l" t="t" r="r" b="b"/>
            <a:pathLst>
              <a:path w="7729496" h="2612788">
                <a:moveTo>
                  <a:pt x="0" y="0"/>
                </a:moveTo>
                <a:lnTo>
                  <a:pt x="7729496" y="0"/>
                </a:lnTo>
                <a:lnTo>
                  <a:pt x="7729496" y="2612788"/>
                </a:lnTo>
                <a:lnTo>
                  <a:pt x="0" y="2612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4453751"/>
            <a:ext cx="8115300" cy="3358055"/>
          </a:xfrm>
          <a:custGeom>
            <a:avLst/>
            <a:gdLst/>
            <a:ahLst/>
            <a:cxnLst/>
            <a:rect l="l" t="t" r="r" b="b"/>
            <a:pathLst>
              <a:path w="8115300" h="3358055">
                <a:moveTo>
                  <a:pt x="0" y="0"/>
                </a:moveTo>
                <a:lnTo>
                  <a:pt x="8115300" y="0"/>
                </a:lnTo>
                <a:lnTo>
                  <a:pt x="8115300" y="3358056"/>
                </a:lnTo>
                <a:lnTo>
                  <a:pt x="0" y="335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529804" y="5818226"/>
            <a:ext cx="7729496" cy="1993581"/>
          </a:xfrm>
          <a:custGeom>
            <a:avLst/>
            <a:gdLst/>
            <a:ahLst/>
            <a:cxnLst/>
            <a:rect l="l" t="t" r="r" b="b"/>
            <a:pathLst>
              <a:path w="7729496" h="1993581">
                <a:moveTo>
                  <a:pt x="0" y="0"/>
                </a:moveTo>
                <a:lnTo>
                  <a:pt x="7729496" y="0"/>
                </a:lnTo>
                <a:lnTo>
                  <a:pt x="7729496" y="1993581"/>
                </a:lnTo>
                <a:lnTo>
                  <a:pt x="0" y="1993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8730" y="2087778"/>
            <a:ext cx="4889155" cy="6111444"/>
          </a:xfrm>
          <a:custGeom>
            <a:avLst/>
            <a:gdLst/>
            <a:ahLst/>
            <a:cxnLst/>
            <a:rect l="l" t="t" r="r" b="b"/>
            <a:pathLst>
              <a:path w="4889155" h="6111444">
                <a:moveTo>
                  <a:pt x="0" y="0"/>
                </a:moveTo>
                <a:lnTo>
                  <a:pt x="4889155" y="0"/>
                </a:lnTo>
                <a:lnTo>
                  <a:pt x="4889155" y="6111444"/>
                </a:lnTo>
                <a:lnTo>
                  <a:pt x="0" y="6111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50115" y="2089746"/>
            <a:ext cx="4889155" cy="6109476"/>
          </a:xfrm>
          <a:custGeom>
            <a:avLst/>
            <a:gdLst/>
            <a:ahLst/>
            <a:cxnLst/>
            <a:rect l="l" t="t" r="r" b="b"/>
            <a:pathLst>
              <a:path w="4889155" h="6109476">
                <a:moveTo>
                  <a:pt x="0" y="0"/>
                </a:moveTo>
                <a:lnTo>
                  <a:pt x="4889155" y="0"/>
                </a:lnTo>
                <a:lnTo>
                  <a:pt x="4889155" y="6109476"/>
                </a:lnTo>
                <a:lnTo>
                  <a:pt x="0" y="610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423432" y="914400"/>
            <a:ext cx="9441136" cy="10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6"/>
              </a:lnSpc>
            </a:pPr>
            <a:r>
              <a:rPr lang="en-US" sz="59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Premier League (England)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7393" y="8294472"/>
            <a:ext cx="34545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Calculated TOTS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47500" y="8294472"/>
            <a:ext cx="289161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Official TOTS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8730" y="2087778"/>
            <a:ext cx="4889155" cy="6111444"/>
          </a:xfrm>
          <a:custGeom>
            <a:avLst/>
            <a:gdLst/>
            <a:ahLst/>
            <a:cxnLst/>
            <a:rect l="l" t="t" r="r" b="b"/>
            <a:pathLst>
              <a:path w="4889155" h="6111444">
                <a:moveTo>
                  <a:pt x="0" y="0"/>
                </a:moveTo>
                <a:lnTo>
                  <a:pt x="4889155" y="0"/>
                </a:lnTo>
                <a:lnTo>
                  <a:pt x="4889155" y="6111444"/>
                </a:lnTo>
                <a:lnTo>
                  <a:pt x="0" y="6111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50115" y="2089746"/>
            <a:ext cx="4889155" cy="6109476"/>
          </a:xfrm>
          <a:custGeom>
            <a:avLst/>
            <a:gdLst/>
            <a:ahLst/>
            <a:cxnLst/>
            <a:rect l="l" t="t" r="r" b="b"/>
            <a:pathLst>
              <a:path w="4889155" h="6109476">
                <a:moveTo>
                  <a:pt x="0" y="0"/>
                </a:moveTo>
                <a:lnTo>
                  <a:pt x="4889155" y="0"/>
                </a:lnTo>
                <a:lnTo>
                  <a:pt x="4889155" y="6109476"/>
                </a:lnTo>
                <a:lnTo>
                  <a:pt x="0" y="610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" b="-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480072" y="914400"/>
            <a:ext cx="5327856" cy="10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6"/>
              </a:lnSpc>
            </a:pPr>
            <a:r>
              <a:rPr lang="en-US" sz="59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 Liga (Spain)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7393" y="8294472"/>
            <a:ext cx="34545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Calculated TOTS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47500" y="8294472"/>
            <a:ext cx="289161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Official TOTS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91825" y="8846287"/>
            <a:ext cx="2002964" cy="28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0"/>
              </a:lnSpc>
            </a:pPr>
            <a:r>
              <a:rPr lang="en-US" sz="169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(no official graphic)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0115" y="2089746"/>
            <a:ext cx="4889155" cy="6109476"/>
          </a:xfrm>
          <a:custGeom>
            <a:avLst/>
            <a:gdLst/>
            <a:ahLst/>
            <a:cxnLst/>
            <a:rect l="l" t="t" r="r" b="b"/>
            <a:pathLst>
              <a:path w="4889155" h="6109476">
                <a:moveTo>
                  <a:pt x="0" y="0"/>
                </a:moveTo>
                <a:lnTo>
                  <a:pt x="4889155" y="0"/>
                </a:lnTo>
                <a:lnTo>
                  <a:pt x="4889155" y="6109476"/>
                </a:lnTo>
                <a:lnTo>
                  <a:pt x="0" y="610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" b="-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31738" y="2088762"/>
            <a:ext cx="6523139" cy="6109476"/>
          </a:xfrm>
          <a:custGeom>
            <a:avLst/>
            <a:gdLst/>
            <a:ahLst/>
            <a:cxnLst/>
            <a:rect l="l" t="t" r="r" b="b"/>
            <a:pathLst>
              <a:path w="6523139" h="6109476">
                <a:moveTo>
                  <a:pt x="0" y="0"/>
                </a:moveTo>
                <a:lnTo>
                  <a:pt x="6523139" y="0"/>
                </a:lnTo>
                <a:lnTo>
                  <a:pt x="6523139" y="6109476"/>
                </a:lnTo>
                <a:lnTo>
                  <a:pt x="0" y="610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69833" y="914400"/>
            <a:ext cx="8148333" cy="10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6"/>
              </a:lnSpc>
            </a:pPr>
            <a:r>
              <a:rPr lang="en-US" sz="59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Bundesliga (Germany)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7393" y="8294472"/>
            <a:ext cx="34545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Calculated TOTS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47500" y="8294472"/>
            <a:ext cx="289161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Official TOTS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5411" y="-344001"/>
            <a:ext cx="19038822" cy="5487501"/>
            <a:chOff x="0" y="0"/>
            <a:chExt cx="5014340" cy="14452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14340" cy="1445268"/>
            </a:xfrm>
            <a:custGeom>
              <a:avLst/>
              <a:gdLst/>
              <a:ahLst/>
              <a:cxnLst/>
              <a:rect l="l" t="t" r="r" b="b"/>
              <a:pathLst>
                <a:path w="5014340" h="1445268">
                  <a:moveTo>
                    <a:pt x="0" y="0"/>
                  </a:moveTo>
                  <a:lnTo>
                    <a:pt x="5014340" y="0"/>
                  </a:lnTo>
                  <a:lnTo>
                    <a:pt x="5014340" y="1445268"/>
                  </a:lnTo>
                  <a:lnTo>
                    <a:pt x="0" y="1445268"/>
                  </a:lnTo>
                  <a:close/>
                </a:path>
              </a:pathLst>
            </a:custGeom>
            <a:solidFill>
              <a:srgbClr val="0F161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014340" cy="14738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3497258"/>
            <a:ext cx="16230600" cy="5391780"/>
          </a:xfrm>
          <a:custGeom>
            <a:avLst/>
            <a:gdLst/>
            <a:ahLst/>
            <a:cxnLst/>
            <a:rect l="l" t="t" r="r" b="b"/>
            <a:pathLst>
              <a:path w="16230600" h="5391780">
                <a:moveTo>
                  <a:pt x="0" y="0"/>
                </a:moveTo>
                <a:lnTo>
                  <a:pt x="16230600" y="0"/>
                </a:lnTo>
                <a:lnTo>
                  <a:pt x="16230600" y="5391780"/>
                </a:lnTo>
                <a:lnTo>
                  <a:pt x="0" y="539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17" b="-6130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8700" y="9637408"/>
            <a:ext cx="16230600" cy="0"/>
          </a:xfrm>
          <a:prstGeom prst="line">
            <a:avLst/>
          </a:prstGeom>
          <a:ln w="9525" cap="flat">
            <a:solidFill>
              <a:srgbClr val="0F16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100345" y="1028700"/>
            <a:ext cx="14087310" cy="1933575"/>
            <a:chOff x="0" y="0"/>
            <a:chExt cx="18783080" cy="2578101"/>
          </a:xfrm>
        </p:grpSpPr>
        <p:sp>
          <p:nvSpPr>
            <p:cNvPr id="8" name="TextBox 8"/>
            <p:cNvSpPr txBox="1"/>
            <p:nvPr/>
          </p:nvSpPr>
          <p:spPr>
            <a:xfrm>
              <a:off x="0" y="47625"/>
              <a:ext cx="18783080" cy="10886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160"/>
                </a:lnSpc>
              </a:pPr>
              <a:r>
                <a:rPr lang="en-US" sz="56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Introduction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69366"/>
              <a:ext cx="18783080" cy="1308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6"/>
                </a:lnSpc>
              </a:pPr>
              <a:r>
                <a:rPr lang="en-US" sz="273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Stats play a huge part in sports, and they play a major role in drawing conclusions. What if we used them for 100% of our conclusions?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0115" y="2089746"/>
            <a:ext cx="4889155" cy="6109476"/>
          </a:xfrm>
          <a:custGeom>
            <a:avLst/>
            <a:gdLst/>
            <a:ahLst/>
            <a:cxnLst/>
            <a:rect l="l" t="t" r="r" b="b"/>
            <a:pathLst>
              <a:path w="4889155" h="6109476">
                <a:moveTo>
                  <a:pt x="0" y="0"/>
                </a:moveTo>
                <a:lnTo>
                  <a:pt x="4889155" y="0"/>
                </a:lnTo>
                <a:lnTo>
                  <a:pt x="4889155" y="6109476"/>
                </a:lnTo>
                <a:lnTo>
                  <a:pt x="0" y="610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" b="-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35008" y="2089746"/>
            <a:ext cx="6916600" cy="6109476"/>
          </a:xfrm>
          <a:custGeom>
            <a:avLst/>
            <a:gdLst/>
            <a:ahLst/>
            <a:cxnLst/>
            <a:rect l="l" t="t" r="r" b="b"/>
            <a:pathLst>
              <a:path w="6916600" h="6109476">
                <a:moveTo>
                  <a:pt x="0" y="0"/>
                </a:moveTo>
                <a:lnTo>
                  <a:pt x="6916599" y="0"/>
                </a:lnTo>
                <a:lnTo>
                  <a:pt x="6916599" y="6109476"/>
                </a:lnTo>
                <a:lnTo>
                  <a:pt x="0" y="610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249040" y="914400"/>
            <a:ext cx="5789921" cy="10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6"/>
              </a:lnSpc>
            </a:pPr>
            <a:r>
              <a:rPr lang="en-US" sz="59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Ligue 1 (France)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7393" y="8294472"/>
            <a:ext cx="34545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Calculated TOTS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85601" y="8294472"/>
            <a:ext cx="281541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Official TOTS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48730" y="2087778"/>
            <a:ext cx="4889155" cy="6111444"/>
          </a:xfrm>
          <a:custGeom>
            <a:avLst/>
            <a:gdLst/>
            <a:ahLst/>
            <a:cxnLst/>
            <a:rect l="l" t="t" r="r" b="b"/>
            <a:pathLst>
              <a:path w="4889155" h="6111444">
                <a:moveTo>
                  <a:pt x="0" y="0"/>
                </a:moveTo>
                <a:lnTo>
                  <a:pt x="4889155" y="0"/>
                </a:lnTo>
                <a:lnTo>
                  <a:pt x="4889155" y="6111444"/>
                </a:lnTo>
                <a:lnTo>
                  <a:pt x="0" y="6111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99" r="-74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50115" y="2089746"/>
            <a:ext cx="4889155" cy="6109476"/>
          </a:xfrm>
          <a:custGeom>
            <a:avLst/>
            <a:gdLst/>
            <a:ahLst/>
            <a:cxnLst/>
            <a:rect l="l" t="t" r="r" b="b"/>
            <a:pathLst>
              <a:path w="4889155" h="6109476">
                <a:moveTo>
                  <a:pt x="0" y="0"/>
                </a:moveTo>
                <a:lnTo>
                  <a:pt x="4889155" y="0"/>
                </a:lnTo>
                <a:lnTo>
                  <a:pt x="4889155" y="6109476"/>
                </a:lnTo>
                <a:lnTo>
                  <a:pt x="0" y="6109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" b="-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666808" y="914400"/>
            <a:ext cx="4954384" cy="101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6"/>
              </a:lnSpc>
            </a:pPr>
            <a:r>
              <a:rPr lang="en-US" sz="593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Serie A (Italy)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7393" y="8294472"/>
            <a:ext cx="345459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Calculated TOTS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385600" y="8294472"/>
            <a:ext cx="281541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Official TOTS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73499" y="1028700"/>
            <a:ext cx="6585801" cy="8229600"/>
          </a:xfrm>
          <a:custGeom>
            <a:avLst/>
            <a:gdLst/>
            <a:ahLst/>
            <a:cxnLst/>
            <a:rect l="l" t="t" r="r" b="b"/>
            <a:pathLst>
              <a:path w="6585801" h="8229600">
                <a:moveTo>
                  <a:pt x="0" y="0"/>
                </a:moveTo>
                <a:lnTo>
                  <a:pt x="6585801" y="0"/>
                </a:lnTo>
                <a:lnTo>
                  <a:pt x="65858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66096" y="1087856"/>
            <a:ext cx="906840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Overall Team Of The Season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94792" y="5302159"/>
            <a:ext cx="8611017" cy="345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3"/>
              </a:lnSpc>
            </a:pPr>
            <a:r>
              <a:rPr lang="en-US" sz="27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Highest Rated Forward: Lionel Messi (305)</a:t>
            </a:r>
          </a:p>
          <a:p>
            <a:pPr algn="l">
              <a:lnSpc>
                <a:spcPts val="3903"/>
              </a:lnSpc>
            </a:pPr>
            <a:endParaRPr lang="en-US" sz="278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03"/>
              </a:lnSpc>
            </a:pPr>
            <a:r>
              <a:rPr lang="en-US" sz="27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Highest Rated Midfielder: Kevin De Bruyne (421)</a:t>
            </a:r>
          </a:p>
          <a:p>
            <a:pPr algn="l">
              <a:lnSpc>
                <a:spcPts val="3903"/>
              </a:lnSpc>
            </a:pPr>
            <a:endParaRPr lang="en-US" sz="278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03"/>
              </a:lnSpc>
            </a:pPr>
            <a:r>
              <a:rPr lang="en-US" sz="27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Highest Rated Defender: Willi Orban (181)</a:t>
            </a:r>
          </a:p>
          <a:p>
            <a:pPr algn="l">
              <a:lnSpc>
                <a:spcPts val="3903"/>
              </a:lnSpc>
            </a:pPr>
            <a:endParaRPr lang="en-US" sz="2787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903"/>
              </a:lnSpc>
            </a:pPr>
            <a:r>
              <a:rPr lang="en-US" sz="27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Highest Rated Goalkeeper: Oliver Baumann (105)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90625" y="5133975"/>
            <a:ext cx="16068675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028700"/>
            <a:ext cx="1623060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Major Drawbacks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5972175"/>
            <a:ext cx="336492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Limited Player Positions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17258" y="5972175"/>
            <a:ext cx="3364925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Very Little Goalkeeping or Defending Data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05817" y="5972175"/>
            <a:ext cx="336492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Only 60% of the Season Covered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94375" y="5972175"/>
            <a:ext cx="3364925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League Standings aren’t involved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63415"/>
            <a:ext cx="162306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4" name="Group 4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63415"/>
            <a:ext cx="162306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4" name="Group 4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3144" y="1729259"/>
            <a:ext cx="1275386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</a:pPr>
            <a:r>
              <a:rPr lang="en-US" sz="9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Agenda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511871" y="5928228"/>
            <a:ext cx="4880089" cy="762000"/>
            <a:chOff x="0" y="0"/>
            <a:chExt cx="6506785" cy="101600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134891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36110" y="227542"/>
              <a:ext cx="4870675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Cleaning Process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511871" y="7795741"/>
            <a:ext cx="4880089" cy="979488"/>
            <a:chOff x="0" y="0"/>
            <a:chExt cx="6506785" cy="1305983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134891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636110" y="227542"/>
              <a:ext cx="4870675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Revised Teams of the Season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724767" y="5928228"/>
            <a:ext cx="4880089" cy="979488"/>
            <a:chOff x="0" y="0"/>
            <a:chExt cx="6506785" cy="130598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1134891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36110" y="227542"/>
              <a:ext cx="4870675" cy="1078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Exploratory Data Analysis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724767" y="7795741"/>
            <a:ext cx="4880089" cy="762000"/>
            <a:chOff x="0" y="0"/>
            <a:chExt cx="6506785" cy="101600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1134891" cy="1025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1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636110" y="227542"/>
              <a:ext cx="4870675" cy="5323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Parting Thoughts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>
            <a:off x="1683144" y="3801480"/>
            <a:ext cx="10961021" cy="0"/>
          </a:xfrm>
          <a:prstGeom prst="line">
            <a:avLst/>
          </a:prstGeom>
          <a:ln w="10477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21155784" cy="10287000"/>
          </a:xfrm>
          <a:custGeom>
            <a:avLst/>
            <a:gdLst/>
            <a:ahLst/>
            <a:cxnLst/>
            <a:rect l="l" t="t" r="r" b="b"/>
            <a:pathLst>
              <a:path w="21155784" h="10287000">
                <a:moveTo>
                  <a:pt x="0" y="0"/>
                </a:moveTo>
                <a:lnTo>
                  <a:pt x="21155784" y="0"/>
                </a:lnTo>
                <a:lnTo>
                  <a:pt x="211557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4121" y="4303433"/>
            <a:ext cx="3941411" cy="1324674"/>
          </a:xfrm>
          <a:custGeom>
            <a:avLst/>
            <a:gdLst/>
            <a:ahLst/>
            <a:cxnLst/>
            <a:rect l="l" t="t" r="r" b="b"/>
            <a:pathLst>
              <a:path w="3941411" h="1324674">
                <a:moveTo>
                  <a:pt x="0" y="0"/>
                </a:moveTo>
                <a:lnTo>
                  <a:pt x="3941411" y="0"/>
                </a:lnTo>
                <a:lnTo>
                  <a:pt x="3941411" y="1324674"/>
                </a:lnTo>
                <a:lnTo>
                  <a:pt x="0" y="1324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25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527897" y="4303433"/>
            <a:ext cx="3232205" cy="1324674"/>
          </a:xfrm>
          <a:custGeom>
            <a:avLst/>
            <a:gdLst/>
            <a:ahLst/>
            <a:cxnLst/>
            <a:rect l="l" t="t" r="r" b="b"/>
            <a:pathLst>
              <a:path w="3232205" h="1324674">
                <a:moveTo>
                  <a:pt x="0" y="0"/>
                </a:moveTo>
                <a:lnTo>
                  <a:pt x="3232206" y="0"/>
                </a:lnTo>
                <a:lnTo>
                  <a:pt x="3232206" y="1324674"/>
                </a:lnTo>
                <a:lnTo>
                  <a:pt x="0" y="1324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214432" y="4303433"/>
            <a:ext cx="2297482" cy="1324674"/>
          </a:xfrm>
          <a:custGeom>
            <a:avLst/>
            <a:gdLst/>
            <a:ahLst/>
            <a:cxnLst/>
            <a:rect l="l" t="t" r="r" b="b"/>
            <a:pathLst>
              <a:path w="2297482" h="1324674">
                <a:moveTo>
                  <a:pt x="0" y="0"/>
                </a:moveTo>
                <a:lnTo>
                  <a:pt x="2297482" y="0"/>
                </a:lnTo>
                <a:lnTo>
                  <a:pt x="2297482" y="1324674"/>
                </a:lnTo>
                <a:lnTo>
                  <a:pt x="0" y="1324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501356" y="1658852"/>
            <a:ext cx="1128528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Cleaning Process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4798" y="6134079"/>
            <a:ext cx="4580058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b="1" spc="-8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Fixing Player Names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971" y="6134079"/>
            <a:ext cx="4580058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b="1" spc="-8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Removing Duplicate Players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73145" y="6134079"/>
            <a:ext cx="4580058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20"/>
              </a:lnSpc>
              <a:spcBef>
                <a:spcPct val="0"/>
              </a:spcBef>
            </a:pPr>
            <a:r>
              <a:rPr lang="en-US" sz="4200" b="1" spc="-8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Applying a Minutes Limit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5143500"/>
            <a:ext cx="16230600" cy="3450217"/>
          </a:xfrm>
          <a:custGeom>
            <a:avLst/>
            <a:gdLst/>
            <a:ahLst/>
            <a:cxnLst/>
            <a:rect l="l" t="t" r="r" b="b"/>
            <a:pathLst>
              <a:path w="16230600" h="3450217">
                <a:moveTo>
                  <a:pt x="0" y="0"/>
                </a:moveTo>
                <a:lnTo>
                  <a:pt x="16230600" y="0"/>
                </a:lnTo>
                <a:lnTo>
                  <a:pt x="16230600" y="3450217"/>
                </a:lnTo>
                <a:lnTo>
                  <a:pt x="0" y="34502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11500" y="1943100"/>
            <a:ext cx="122650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League Comparisons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5054" y="2253899"/>
            <a:ext cx="13737893" cy="7004401"/>
          </a:xfrm>
          <a:custGeom>
            <a:avLst/>
            <a:gdLst/>
            <a:ahLst/>
            <a:cxnLst/>
            <a:rect l="l" t="t" r="r" b="b"/>
            <a:pathLst>
              <a:path w="13737893" h="7004401">
                <a:moveTo>
                  <a:pt x="0" y="0"/>
                </a:moveTo>
                <a:lnTo>
                  <a:pt x="13737892" y="0"/>
                </a:lnTo>
                <a:lnTo>
                  <a:pt x="13737892" y="7004401"/>
                </a:lnTo>
                <a:lnTo>
                  <a:pt x="0" y="7004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6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75054" y="933450"/>
            <a:ext cx="1373789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15 Players with the most G/A in Europe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691000"/>
            <a:ext cx="7474287" cy="4905001"/>
          </a:xfrm>
          <a:custGeom>
            <a:avLst/>
            <a:gdLst/>
            <a:ahLst/>
            <a:cxnLst/>
            <a:rect l="l" t="t" r="r" b="b"/>
            <a:pathLst>
              <a:path w="7474287" h="4905001">
                <a:moveTo>
                  <a:pt x="0" y="0"/>
                </a:moveTo>
                <a:lnTo>
                  <a:pt x="7474287" y="0"/>
                </a:lnTo>
                <a:lnTo>
                  <a:pt x="7474287" y="4905000"/>
                </a:lnTo>
                <a:lnTo>
                  <a:pt x="0" y="4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4464" y="2691000"/>
            <a:ext cx="7714836" cy="4905001"/>
          </a:xfrm>
          <a:custGeom>
            <a:avLst/>
            <a:gdLst/>
            <a:ahLst/>
            <a:cxnLst/>
            <a:rect l="l" t="t" r="r" b="b"/>
            <a:pathLst>
              <a:path w="7714836" h="4905001">
                <a:moveTo>
                  <a:pt x="0" y="0"/>
                </a:moveTo>
                <a:lnTo>
                  <a:pt x="7714836" y="0"/>
                </a:lnTo>
                <a:lnTo>
                  <a:pt x="7714836" y="4905000"/>
                </a:lnTo>
                <a:lnTo>
                  <a:pt x="0" y="4905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40" r="-3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828101" y="952500"/>
            <a:ext cx="1463179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 Distribution between 2 League Winners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32998" y="7746649"/>
            <a:ext cx="646568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Manchester City FC (England)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9037" y="7746649"/>
            <a:ext cx="646568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FC Bayern München (Germany)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73192" y="3176370"/>
            <a:ext cx="9941616" cy="6081930"/>
          </a:xfrm>
          <a:custGeom>
            <a:avLst/>
            <a:gdLst/>
            <a:ahLst/>
            <a:cxnLst/>
            <a:rect l="l" t="t" r="r" b="b"/>
            <a:pathLst>
              <a:path w="9941616" h="6081930">
                <a:moveTo>
                  <a:pt x="0" y="0"/>
                </a:moveTo>
                <a:lnTo>
                  <a:pt x="9941616" y="0"/>
                </a:lnTo>
                <a:lnTo>
                  <a:pt x="9941616" y="6081930"/>
                </a:lnTo>
                <a:lnTo>
                  <a:pt x="0" y="608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055675" y="904875"/>
            <a:ext cx="14176650" cy="1084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32"/>
              </a:lnSpc>
            </a:pPr>
            <a:r>
              <a:rPr lang="en-US" sz="6308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Take on Success Rate Across Europe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73192" y="1922736"/>
            <a:ext cx="99416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(minimum 2.5 Attempts per 90)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441</Words>
  <Application>Microsoft Office PowerPoint</Application>
  <PresentationFormat>Custom</PresentationFormat>
  <Paragraphs>83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HK Grotesk</vt:lpstr>
      <vt:lpstr>HK Grotesk Bold</vt:lpstr>
      <vt:lpstr>Open Sans Bold</vt:lpstr>
      <vt:lpstr>Canva Sans</vt:lpstr>
      <vt:lpstr>Open Sans</vt:lpstr>
      <vt:lpstr>Canva Sans Bold</vt:lpstr>
      <vt:lpstr>Canva Sans Bold Italics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Revisiting the 2022/23 Teams of The season</dc:title>
  <cp:lastModifiedBy>Ebubechukwu Ugo Nwoke</cp:lastModifiedBy>
  <cp:revision>2</cp:revision>
  <dcterms:created xsi:type="dcterms:W3CDTF">2006-08-16T00:00:00Z</dcterms:created>
  <dcterms:modified xsi:type="dcterms:W3CDTF">2024-12-05T19:22:33Z</dcterms:modified>
  <dc:identifier>DAGYXBPb0l4</dc:identifier>
</cp:coreProperties>
</file>